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70" r:id="rId7"/>
    <p:sldId id="260" r:id="rId8"/>
    <p:sldId id="271" r:id="rId9"/>
    <p:sldId id="261" r:id="rId10"/>
    <p:sldId id="262" r:id="rId11"/>
    <p:sldId id="272" r:id="rId12"/>
    <p:sldId id="263" r:id="rId13"/>
    <p:sldId id="273" r:id="rId14"/>
    <p:sldId id="264" r:id="rId15"/>
    <p:sldId id="274" r:id="rId16"/>
    <p:sldId id="265" r:id="rId17"/>
    <p:sldId id="266" r:id="rId18"/>
    <p:sldId id="275" r:id="rId19"/>
    <p:sldId id="267" r:id="rId20"/>
    <p:sldId id="276" r:id="rId21"/>
    <p:sldId id="268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F02043E-5AFD-4B88-B667-7E9428597008}">
          <p14:sldIdLst>
            <p14:sldId id="256"/>
            <p14:sldId id="257"/>
            <p14:sldId id="258"/>
            <p14:sldId id="269"/>
            <p14:sldId id="259"/>
            <p14:sldId id="270"/>
            <p14:sldId id="260"/>
            <p14:sldId id="271"/>
            <p14:sldId id="261"/>
            <p14:sldId id="262"/>
            <p14:sldId id="272"/>
            <p14:sldId id="263"/>
            <p14:sldId id="273"/>
            <p14:sldId id="264"/>
            <p14:sldId id="274"/>
            <p14:sldId id="265"/>
            <p14:sldId id="266"/>
            <p14:sldId id="275"/>
            <p14:sldId id="267"/>
            <p14:sldId id="276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F32733-A68F-491F-AEA0-DDBDD2CCE4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90031D5-F35D-A7DF-2481-E8F7C3A557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B047FA-2793-C297-5439-08031283E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7622AD-CEB9-6159-889F-FD5F23CB0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3211BA-24C3-EBE1-8EDD-AFD54A096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71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A044DA-62CD-C291-9DD1-6A2E65F34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01A9B1-6289-75D6-67B8-F802DBB61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E09FE7-824F-6E31-C367-B5E5D1A17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7D9E1F-004F-F016-B465-BF3E15B38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71D4F5-FE05-1314-29E2-C85054F1B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16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A6CE93-35C4-E55C-A568-C2F5125A9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16C93A-2238-474A-BCE6-570E4D55D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F3A5EC-029D-6653-0758-F8B05064B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2C3E89-043F-46CB-DA32-9B8F90C85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822A1E-8516-DD30-DC04-9E8979AEF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993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02EE1-662E-3FA0-B398-773EBB202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6CACFB-A9C1-6EFE-D22D-0C3E9AE729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51A4989-7BE3-C4DE-A9C9-220B138EE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C335C0-9A46-4BCB-A6EE-77157B7EA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9FD26F-BA7E-6F34-EBD5-C0D179E9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170E92-6F4C-094B-4143-60583919C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20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83E27B-F065-906A-B44D-9E47C1B65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04267BA-797A-AD03-FC30-6A3B88562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0F2A2AA-BEE8-A49D-4EB2-93EE0992E0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6C21AF-74D1-7845-CF99-FB67770458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BC05B19-CEBB-4E2F-42DF-C5AADD0CD2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C11E8F5-196E-CB99-8262-FD918FF9B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D7B970-BDDB-6DE6-A7D2-03D3DD242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88B249A-D219-D75F-8718-5FE02DD88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939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21B00-8F65-396C-B716-8B0B9E92E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1D4527E-5A9A-97EF-CCBA-F80542585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510FDA2-349D-1B8B-AFB3-86CECC02E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CE0B13-ADC7-4CE9-658B-1409C6742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265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97E1DC5-31BB-232E-CBA1-5A644DDF2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28847EE-BF12-1094-0803-6C63F65B1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7DB7E08-3824-92E3-CAC1-CEB2FFC1B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904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68172D-AA11-4D3A-000D-69404DB9F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E1B32E-81D9-A786-94C7-7A311CD67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26BBB32-5483-B618-DEE9-A4B0ECFCF3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A494B8-AF73-3EF8-FD02-5522491AA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3E51B1F-E5BE-4B25-713B-844C627DC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CE926C-7FC5-08FA-203A-1106726E7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807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8770FD-58D3-70DB-39FF-415771B16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91018FA-5154-CC93-5586-9574921FF8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D428B10-E5AC-DA82-F08C-323C3F8AD3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1C71F8-2730-A498-A541-64A6325C1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6DCA12F-65AE-BFE3-5DC1-C8FD04F28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6F16C9-C124-F7F3-5A75-BF4E78131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21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9B51B-BFFE-7CED-275B-2BF59032D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2B18A2-490F-5B01-1087-F1A7855F72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CB6515-32A7-EA5A-F7B5-CDE1A89D4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D558D5-6BF2-AE97-7706-2A19A9FBE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8DAE54-8249-0B02-868E-AC17ECE41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092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5B3C240-3745-70C6-B87E-D6ADAF9B6C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19FA055-B526-D8C5-7A51-127C6A0768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E87B6D-0599-C356-9A32-456EAE116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5CE9B6-4100-1863-54DC-208972B21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6364E0-BE00-94A1-F09E-9F67D090D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402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A64EBA-31CD-344C-2BCE-EDCA69A65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FEC6E1-A2B2-16B5-4B79-32164D77EA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7BB871-4022-BBFC-006B-0A221E6BDF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3EDBD-6400-4EC5-AFB9-061A44DE24D5}" type="datetimeFigureOut">
              <a:rPr lang="ru-RU" smtClean="0"/>
              <a:t>09.05.2024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2408BB-20F0-A1E4-2D3B-23D24020FF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C053BA-CB22-297F-19EF-BF8A484BD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42D24-ED73-4549-B262-397A53C3AF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787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5D1F3F-9562-0DBD-01B4-3EA728472D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ЛИС «КСАМУ»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7F011F5-B5DE-C193-B704-005A0FCB4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Автоматизация процессов клинико-диагностической лаборатории</a:t>
            </a:r>
          </a:p>
        </p:txBody>
      </p:sp>
    </p:spTree>
    <p:extLst>
      <p:ext uri="{BB962C8B-B14F-4D97-AF65-F5344CB8AC3E}">
        <p14:creationId xmlns:p14="http://schemas.microsoft.com/office/powerpoint/2010/main" val="1185565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66864"/>
            <a:ext cx="10515600" cy="962441"/>
          </a:xfrm>
        </p:spPr>
        <p:txBody>
          <a:bodyPr/>
          <a:lstStyle/>
          <a:p>
            <a:r>
              <a:rPr lang="ru-RU" dirty="0"/>
              <a:t>Автоматизируемые процессы: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A56D00-EC83-1A98-C6CF-ED61F2102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793289"/>
            <a:ext cx="10515600" cy="4296361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Оформление направлений на лабораторные исследования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Распределение нагрузки на процедурные кабинеты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Регистрация взятия биоматериала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Маркировка проб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Внесение результатов исследований с помощью сводов, модулей цитологии и микробиологии.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Импорт результатов с анализаторов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Автоматическое определение норм и интерпретация результатов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Оформление протоколов лабораторных исследований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Интеграция с внешними лабораториями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Формирование отчётности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967295-E5B5-34D5-230F-0A4108F1E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625" y="4476750"/>
            <a:ext cx="22383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059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Оформление направлений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316696D-09FA-A3DA-3B0F-CDE3BECA03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7492" y="1426960"/>
            <a:ext cx="8597016" cy="5092549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74D5927-FD94-3441-9883-D5227A92C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642" y="4385568"/>
            <a:ext cx="2463553" cy="246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904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Оформление направлений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F050691-0BAE-B090-B1AC-5995B7534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Дата и время назначения</a:t>
            </a:r>
          </a:p>
          <a:p>
            <a:r>
              <a:rPr lang="ru-RU" dirty="0"/>
              <a:t>Тип оплаты для исследований</a:t>
            </a:r>
          </a:p>
          <a:p>
            <a:r>
              <a:rPr lang="ru-RU" dirty="0"/>
              <a:t>Отметка «</a:t>
            </a:r>
            <a:r>
              <a:rPr lang="en-US" dirty="0"/>
              <a:t>Cito</a:t>
            </a:r>
            <a:r>
              <a:rPr lang="ru-RU" dirty="0"/>
              <a:t>»</a:t>
            </a:r>
          </a:p>
          <a:p>
            <a:r>
              <a:rPr lang="ru-RU" dirty="0"/>
              <a:t>Направление в другую организацию</a:t>
            </a:r>
          </a:p>
          <a:p>
            <a:r>
              <a:rPr lang="ru-RU" dirty="0"/>
              <a:t>Отметка о взятии биоматериала</a:t>
            </a:r>
          </a:p>
          <a:p>
            <a:r>
              <a:rPr lang="ru-RU" dirty="0"/>
              <a:t>Признаки для автоматического определения норм</a:t>
            </a:r>
          </a:p>
          <a:p>
            <a:r>
              <a:rPr lang="ru-RU" dirty="0"/>
              <a:t>Выбор биоматериала</a:t>
            </a:r>
          </a:p>
          <a:p>
            <a:r>
              <a:rPr lang="ru-RU" dirty="0"/>
              <a:t>Дополнительная информация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1D754E-B4BB-1662-B9C7-D19CFBAF3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642" y="4385568"/>
            <a:ext cx="2463553" cy="246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9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Планировщик процедурных кабинетов</a:t>
            </a:r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1004D34D-E945-68F3-D721-277CEB848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1148" y="1825625"/>
            <a:ext cx="8329704" cy="4351338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83D77C-6088-F121-187F-D73DF9388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180" y="4341180"/>
            <a:ext cx="2516819" cy="251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Планировщик процедурных кабинетов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83D77C-6088-F121-187F-D73DF9388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180" y="4341180"/>
            <a:ext cx="2516819" cy="2516819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5171140F-DB5E-3737-B5DB-A9AC7BCA5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Выбор даты и времени назначения</a:t>
            </a:r>
          </a:p>
          <a:p>
            <a:r>
              <a:rPr lang="ru-RU" dirty="0"/>
              <a:t>Выбор кабинета</a:t>
            </a:r>
          </a:p>
          <a:p>
            <a:r>
              <a:rPr lang="ru-RU" dirty="0"/>
              <a:t>Распределение нагрузки между кабинетами</a:t>
            </a:r>
          </a:p>
          <a:p>
            <a:r>
              <a:rPr lang="ru-RU" dirty="0"/>
              <a:t>Гибкая настройка приёма в процедурных кабинетах</a:t>
            </a:r>
          </a:p>
          <a:p>
            <a:r>
              <a:rPr lang="ru-RU" dirty="0"/>
              <a:t>Контроль пересечения процедур для пациента</a:t>
            </a:r>
          </a:p>
          <a:p>
            <a:r>
              <a:rPr lang="ru-RU" dirty="0"/>
              <a:t>Отметка о выполнении процедуры</a:t>
            </a:r>
          </a:p>
          <a:p>
            <a:r>
              <a:rPr lang="ru-RU" dirty="0"/>
              <a:t>Отмена процедуры</a:t>
            </a:r>
          </a:p>
        </p:txBody>
      </p:sp>
    </p:spTree>
    <p:extLst>
      <p:ext uri="{BB962C8B-B14F-4D97-AF65-F5344CB8AC3E}">
        <p14:creationId xmlns:p14="http://schemas.microsoft.com/office/powerpoint/2010/main" val="2142663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Журнал взятия биоматериала</a:t>
            </a:r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666868CE-524A-C541-C15E-AD8266907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9669" y="1825625"/>
            <a:ext cx="8812662" cy="4351338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17AEE54-65DD-1C63-D04F-382C30263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567" y="5035120"/>
            <a:ext cx="2062578" cy="206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5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Журнал взятия биоматериала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17AEE54-65DD-1C63-D04F-382C30263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567" y="5035120"/>
            <a:ext cx="2062578" cy="2062578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C3FCD338-831B-C41A-2CEE-E8911588E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Формирование рабочего листа</a:t>
            </a:r>
          </a:p>
          <a:p>
            <a:r>
              <a:rPr lang="ru-RU" dirty="0"/>
              <a:t>Отметка о взятии</a:t>
            </a:r>
          </a:p>
          <a:p>
            <a:r>
              <a:rPr lang="ru-RU" dirty="0"/>
              <a:t>Отмена направления (БМ не взят)</a:t>
            </a:r>
          </a:p>
          <a:p>
            <a:r>
              <a:rPr lang="ru-RU" dirty="0"/>
              <a:t>Формирование заявки в лабораторию</a:t>
            </a:r>
          </a:p>
          <a:p>
            <a:r>
              <a:rPr lang="ru-RU" dirty="0"/>
              <a:t>Маркировка проб</a:t>
            </a:r>
          </a:p>
        </p:txBody>
      </p:sp>
    </p:spTree>
    <p:extLst>
      <p:ext uri="{BB962C8B-B14F-4D97-AF65-F5344CB8AC3E}">
        <p14:creationId xmlns:p14="http://schemas.microsoft.com/office/powerpoint/2010/main" val="2516257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Маркировка проб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9AE1606-132B-EDEE-4CAA-B2D0A9305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1050" y="1825625"/>
            <a:ext cx="8749899" cy="4351338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0C5793-26B9-3263-6CB9-DBD1DC2CE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642" y="4891596"/>
            <a:ext cx="1928358" cy="1928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31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Свод результатов исследований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74C4D15-B84D-A120-3B88-26CC474DB7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1827" y="1825625"/>
            <a:ext cx="7628345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DFE7874-B530-CD63-5067-0D91BF033D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410" y="4687410"/>
            <a:ext cx="2170590" cy="217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Свод результатов исследований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DFE7874-B530-CD63-5067-0D91BF033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410" y="4687410"/>
            <a:ext cx="2170590" cy="2170590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5428E5DA-4C8E-B570-8835-F6A316321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Отбор направлений по штрих-коду</a:t>
            </a:r>
          </a:p>
          <a:p>
            <a:r>
              <a:rPr lang="ru-RU" dirty="0"/>
              <a:t>Заполнение результатов для большого количества пациентов</a:t>
            </a:r>
          </a:p>
          <a:p>
            <a:r>
              <a:rPr lang="ru-RU" dirty="0"/>
              <a:t>Автоматическая интерпретация результатов</a:t>
            </a:r>
          </a:p>
          <a:p>
            <a:r>
              <a:rPr lang="ru-RU" dirty="0"/>
              <a:t>Подсветка норм и отклонений от нормы</a:t>
            </a:r>
          </a:p>
          <a:p>
            <a:r>
              <a:rPr lang="ru-RU" dirty="0"/>
              <a:t>Просмотр динамики измерений</a:t>
            </a:r>
          </a:p>
          <a:p>
            <a:r>
              <a:rPr lang="ru-RU" dirty="0"/>
              <a:t>Импорт результатов с анализаторов</a:t>
            </a:r>
          </a:p>
          <a:p>
            <a:r>
              <a:rPr lang="ru-RU" dirty="0"/>
              <a:t>Выбор анализаторов, реагентов и тест-систем</a:t>
            </a:r>
          </a:p>
          <a:p>
            <a:r>
              <a:rPr lang="ru-RU" dirty="0"/>
              <a:t>Автоматическое создание протоколов</a:t>
            </a:r>
          </a:p>
          <a:p>
            <a:r>
              <a:rPr lang="ru-RU" dirty="0"/>
              <a:t>Полуавтоматическое ручное заполнение результатов</a:t>
            </a:r>
          </a:p>
          <a:p>
            <a:r>
              <a:rPr lang="ru-RU" dirty="0"/>
              <a:t>Установка ЭЦП на все сформированные протоколы</a:t>
            </a:r>
          </a:p>
          <a:p>
            <a:r>
              <a:rPr lang="ru-RU" dirty="0"/>
              <a:t>Печать протоколов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4630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бак. исследования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61688FC-8B6B-AF2C-7F17-0BEC8AAEA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9840" y="1825625"/>
            <a:ext cx="6232319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2C8842-ACB2-E0CC-0FE3-544A427A7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080" y="4421080"/>
            <a:ext cx="2436919" cy="243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456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бак. исследования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2C8842-ACB2-E0CC-0FE3-544A427A7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5080" y="4421080"/>
            <a:ext cx="2436919" cy="2436919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DC3CD11B-ACB7-814A-31E9-00930A7E8A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Отметка о росте или его отсутствии</a:t>
            </a:r>
          </a:p>
          <a:p>
            <a:r>
              <a:rPr lang="ru-RU" dirty="0"/>
              <a:t>Идентификация микроорганизмов</a:t>
            </a:r>
          </a:p>
          <a:p>
            <a:r>
              <a:rPr lang="ru-RU" dirty="0" err="1"/>
              <a:t>Антибиотикограмма</a:t>
            </a:r>
            <a:r>
              <a:rPr lang="ru-RU" dirty="0"/>
              <a:t> для каждого микроорганизма</a:t>
            </a:r>
          </a:p>
          <a:p>
            <a:r>
              <a:rPr lang="ru-RU" dirty="0"/>
              <a:t>Импорт результатов с анализаторов</a:t>
            </a:r>
          </a:p>
          <a:p>
            <a:r>
              <a:rPr lang="ru-RU" dirty="0"/>
              <a:t>Полуавтоматическое ручное заполнение чувствительности</a:t>
            </a:r>
          </a:p>
          <a:p>
            <a:r>
              <a:rPr lang="ru-RU" dirty="0"/>
              <a:t>Производственное исследование</a:t>
            </a:r>
          </a:p>
          <a:p>
            <a:r>
              <a:rPr lang="ru-RU" dirty="0"/>
              <a:t>Цветовая индикация</a:t>
            </a:r>
          </a:p>
          <a:p>
            <a:r>
              <a:rPr lang="ru-RU" dirty="0"/>
              <a:t>Установка ЭЦП</a:t>
            </a:r>
          </a:p>
          <a:p>
            <a:r>
              <a:rPr lang="ru-RU" dirty="0"/>
              <a:t>Печать протокола</a:t>
            </a:r>
          </a:p>
        </p:txBody>
      </p:sp>
    </p:spTree>
    <p:extLst>
      <p:ext uri="{BB962C8B-B14F-4D97-AF65-F5344CB8AC3E}">
        <p14:creationId xmlns:p14="http://schemas.microsoft.com/office/powerpoint/2010/main" val="4169885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цитологического исследования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33F381A7-9502-D948-E6E5-82991D72F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485" y="1537869"/>
            <a:ext cx="8601029" cy="4955006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897655-7552-608B-2009-9F1113004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818" y="4802818"/>
            <a:ext cx="2055181" cy="205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99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цитологического исследования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897655-7552-608B-2009-9F1113004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818" y="4802818"/>
            <a:ext cx="2055181" cy="2055181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DC8F9033-92F4-76BA-45E6-9F08A0564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Оформление протокола согласно нормативным требованиям</a:t>
            </a:r>
          </a:p>
          <a:p>
            <a:r>
              <a:rPr lang="ru-RU" dirty="0"/>
              <a:t>Установка ЭЦП</a:t>
            </a:r>
          </a:p>
          <a:p>
            <a:r>
              <a:rPr lang="ru-RU" dirty="0"/>
              <a:t>Печать протокола</a:t>
            </a:r>
          </a:p>
        </p:txBody>
      </p:sp>
    </p:spTree>
    <p:extLst>
      <p:ext uri="{BB962C8B-B14F-4D97-AF65-F5344CB8AC3E}">
        <p14:creationId xmlns:p14="http://schemas.microsoft.com/office/powerpoint/2010/main" val="288090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Импорт с анализаторов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88FD0BC8-21CA-4E36-649F-10B8B29B8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1540" y="1478367"/>
            <a:ext cx="7568919" cy="5014508"/>
          </a:xfr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0415D8F-297A-B832-11B2-85D59CF5F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404" y="4252404"/>
            <a:ext cx="2605596" cy="2605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2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Автоматическое определение нормы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26ADC7A4-4124-94B9-95FA-B3474C5CE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9042" y="1825625"/>
            <a:ext cx="8013916" cy="4351338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F02359-750C-B45E-9E55-129399402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22" y="4483222"/>
            <a:ext cx="2374777" cy="237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26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Автоматическое определение нормы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F02359-750C-B45E-9E55-129399402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222" y="4483222"/>
            <a:ext cx="2374777" cy="2374777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C6180032-A570-5335-3253-FDC672B55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Справочник референтных признаков</a:t>
            </a:r>
          </a:p>
          <a:p>
            <a:r>
              <a:rPr lang="ru-RU" dirty="0"/>
              <a:t>Объединение признаков в референтные группы</a:t>
            </a:r>
          </a:p>
          <a:p>
            <a:r>
              <a:rPr lang="ru-RU" dirty="0"/>
              <a:t>Настройка референтных диапазонов для разных групп</a:t>
            </a:r>
          </a:p>
          <a:p>
            <a:r>
              <a:rPr lang="ru-RU" dirty="0"/>
              <a:t>Настройка интерпретаций полученных результатов</a:t>
            </a:r>
          </a:p>
          <a:p>
            <a:r>
              <a:rPr lang="ru-RU" dirty="0"/>
              <a:t>Качественные референсы</a:t>
            </a:r>
          </a:p>
          <a:p>
            <a:r>
              <a:rPr lang="ru-RU" dirty="0"/>
              <a:t>Цветовая подсветка норм и отклонений в своде результатов</a:t>
            </a:r>
          </a:p>
        </p:txBody>
      </p:sp>
    </p:spTree>
    <p:extLst>
      <p:ext uri="{BB962C8B-B14F-4D97-AF65-F5344CB8AC3E}">
        <p14:creationId xmlns:p14="http://schemas.microsoft.com/office/powerpoint/2010/main" val="387805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Протокол лабораторного исследования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DF61B027-AC27-736A-36EB-93C66842AF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2403" y="1825625"/>
            <a:ext cx="7547194" cy="4351338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3AF6F8-BCF4-6952-3858-7E9BCBFC29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548" y="4314548"/>
            <a:ext cx="2543452" cy="25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268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Интеграция с внешними лабораториями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8B9686C-4EF0-7353-2A5B-65B75B3D08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Разработка интеграции по ТЗ</a:t>
            </a:r>
          </a:p>
          <a:p>
            <a:r>
              <a:rPr lang="ru-RU" dirty="0"/>
              <a:t>ЛИС «КСАМУ» может выступать в роли </a:t>
            </a:r>
            <a:r>
              <a:rPr lang="ru-RU"/>
              <a:t>внешней лаборатории</a:t>
            </a:r>
            <a:endParaRPr lang="ru-RU" dirty="0"/>
          </a:p>
          <a:p>
            <a:r>
              <a:rPr lang="ru-RU" dirty="0"/>
              <a:t>Синхронизация справочников</a:t>
            </a:r>
          </a:p>
          <a:p>
            <a:r>
              <a:rPr lang="ru-RU" dirty="0"/>
              <a:t>Оформление и отправка заявок</a:t>
            </a:r>
          </a:p>
          <a:p>
            <a:r>
              <a:rPr lang="ru-RU" dirty="0"/>
              <a:t>Получение протоколов</a:t>
            </a:r>
          </a:p>
          <a:p>
            <a:r>
              <a:rPr lang="en-US" dirty="0"/>
              <a:t>KDL</a:t>
            </a:r>
            <a:r>
              <a:rPr lang="ru-RU" dirty="0"/>
              <a:t>, </a:t>
            </a:r>
            <a:r>
              <a:rPr lang="ru-RU" dirty="0" err="1"/>
              <a:t>Альфалаб</a:t>
            </a:r>
            <a:r>
              <a:rPr lang="ru-RU" dirty="0"/>
              <a:t>, Биотест (</a:t>
            </a:r>
            <a:r>
              <a:rPr lang="en-US" dirty="0"/>
              <a:t>INNOVASYSTEM)</a:t>
            </a:r>
            <a:r>
              <a:rPr lang="ru-RU" dirty="0"/>
              <a:t>, Инвитро, </a:t>
            </a:r>
            <a:r>
              <a:rPr lang="ru-RU" dirty="0" err="1"/>
              <a:t>Ситилаб</a:t>
            </a:r>
            <a:r>
              <a:rPr lang="ru-RU" dirty="0"/>
              <a:t>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3B959FA-2E48-089F-CAC9-11F7A98CB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125" y="4733925"/>
            <a:ext cx="2047875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370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DC009-390B-01C7-C577-CB2368A49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Отчётность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AE2126C-0ADB-81D4-2136-56658A9176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9390" y="1390767"/>
            <a:ext cx="7913220" cy="5203467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5080689-0612-BF10-371E-F606312BEB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3042" y="4749552"/>
            <a:ext cx="2035742" cy="210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3907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6971</TotalTime>
  <Words>336</Words>
  <Application>Microsoft Office PowerPoint</Application>
  <PresentationFormat>Широкоэкранный</PresentationFormat>
  <Paragraphs>87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ЛИС «КСАМУ»</vt:lpstr>
      <vt:lpstr>Автоматизируемые процессы:</vt:lpstr>
      <vt:lpstr>Оформление направлений</vt:lpstr>
      <vt:lpstr>Оформление направлений</vt:lpstr>
      <vt:lpstr>Планировщик процедурных кабинетов</vt:lpstr>
      <vt:lpstr>Планировщик процедурных кабинетов</vt:lpstr>
      <vt:lpstr>Журнал взятия биоматериала</vt:lpstr>
      <vt:lpstr>Журнал взятия биоматериала</vt:lpstr>
      <vt:lpstr>Маркировка проб</vt:lpstr>
      <vt:lpstr>Свод результатов исследований</vt:lpstr>
      <vt:lpstr>Свод результатов исследований</vt:lpstr>
      <vt:lpstr>Протокол бак. исследования</vt:lpstr>
      <vt:lpstr>Протокол бак. исследования</vt:lpstr>
      <vt:lpstr>Протокол цитологического исследования</vt:lpstr>
      <vt:lpstr>Протокол цитологического исследования</vt:lpstr>
      <vt:lpstr>Импорт с анализаторов</vt:lpstr>
      <vt:lpstr>Автоматическое определение нормы</vt:lpstr>
      <vt:lpstr>Автоматическое определение нормы</vt:lpstr>
      <vt:lpstr>Протокол лабораторного исследования</vt:lpstr>
      <vt:lpstr>Интеграция с внешними лабораториями</vt:lpstr>
      <vt:lpstr>Отчётность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 «КСАМУ»</dc:title>
  <dc:creator>MedicineIT</dc:creator>
  <cp:lastModifiedBy>MedicineIT</cp:lastModifiedBy>
  <cp:revision>8</cp:revision>
  <dcterms:created xsi:type="dcterms:W3CDTF">2024-05-03T13:33:38Z</dcterms:created>
  <dcterms:modified xsi:type="dcterms:W3CDTF">2024-05-09T04:39:57Z</dcterms:modified>
</cp:coreProperties>
</file>